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5C48-0B11-4F5E-B4AF-CC4E4CBD4C00}" type="datetimeFigureOut">
              <a:rPr lang="en-US" smtClean="0"/>
              <a:pPr/>
              <a:t>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D6783-5458-4711-B0A5-6F7FEF21A1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>
            <a:noAutofit/>
          </a:bodyPr>
          <a:lstStyle/>
          <a:p>
            <a:r>
              <a:rPr lang="en-US" sz="6600" dirty="0" smtClean="0"/>
              <a:t>The History of </a:t>
            </a:r>
            <a:br>
              <a:rPr lang="en-US" sz="6600" dirty="0" smtClean="0"/>
            </a:br>
            <a:r>
              <a:rPr lang="en-US" sz="6600" dirty="0" smtClean="0"/>
              <a:t>Center Street School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486400"/>
            <a:ext cx="7239000" cy="1219200"/>
          </a:xfrm>
        </p:spPr>
        <p:txBody>
          <a:bodyPr>
            <a:normAutofit/>
          </a:bodyPr>
          <a:lstStyle/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Created by the 2009-2010 4</a:t>
            </a:r>
            <a:r>
              <a:rPr lang="en-US" sz="2800" baseline="30000" dirty="0" smtClean="0">
                <a:solidFill>
                  <a:schemeClr val="tx1"/>
                </a:solidFill>
              </a:rPr>
              <a:t>th</a:t>
            </a:r>
            <a:r>
              <a:rPr lang="en-US" sz="2800" dirty="0" smtClean="0">
                <a:solidFill>
                  <a:schemeClr val="tx1"/>
                </a:solidFill>
              </a:rPr>
              <a:t> grade library class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Documents and Settings\mparmerter\Desktop\old school\1927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81074"/>
            <a:ext cx="4648200" cy="3496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1"/>
            <a:ext cx="8686800" cy="2057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To accommodate rising student enrollment, work began in 1960 on a new addition </a:t>
            </a:r>
          </a:p>
          <a:p>
            <a:pPr>
              <a:buNone/>
            </a:pPr>
            <a:r>
              <a:rPr lang="en-US" sz="2000" dirty="0" smtClean="0"/>
              <a:t>to Center Street School.  The new building would provide extra classrooms, a </a:t>
            </a:r>
          </a:p>
          <a:p>
            <a:pPr>
              <a:buNone/>
            </a:pPr>
            <a:r>
              <a:rPr lang="en-US" sz="2000" dirty="0" smtClean="0"/>
              <a:t>library, a cafeteria kitchen, gymnasium, and main office.  On December 3rd, 1961, </a:t>
            </a:r>
          </a:p>
          <a:p>
            <a:pPr>
              <a:buNone/>
            </a:pPr>
            <a:r>
              <a:rPr lang="en-US" sz="2000" dirty="0" smtClean="0"/>
              <a:t>a ceremony was held to celebrate the newly renovated Center Street School, and </a:t>
            </a:r>
          </a:p>
          <a:p>
            <a:pPr>
              <a:buNone/>
            </a:pPr>
            <a:r>
              <a:rPr lang="en-US" sz="2000" dirty="0" smtClean="0"/>
              <a:t>a time capsule was buried behind the 1960 cornerstone...</a:t>
            </a:r>
            <a:endParaRPr lang="en-US" sz="2000" dirty="0"/>
          </a:p>
        </p:txBody>
      </p:sp>
      <p:pic>
        <p:nvPicPr>
          <p:cNvPr id="4" name="Picture 3" descr="Picture 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2133600"/>
            <a:ext cx="4639818" cy="4437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0" y="0"/>
            <a:ext cx="3276600" cy="6400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Look around the Oneonta </a:t>
            </a:r>
          </a:p>
          <a:p>
            <a:pPr>
              <a:buNone/>
            </a:pPr>
            <a:r>
              <a:rPr lang="en-US" sz="2000" dirty="0" smtClean="0"/>
              <a:t>community – even your own </a:t>
            </a:r>
          </a:p>
          <a:p>
            <a:pPr>
              <a:buNone/>
            </a:pPr>
            <a:r>
              <a:rPr lang="en-US" sz="2000" dirty="0" smtClean="0"/>
              <a:t>neighborhood - and you </a:t>
            </a:r>
          </a:p>
          <a:p>
            <a:pPr>
              <a:buNone/>
            </a:pPr>
            <a:r>
              <a:rPr lang="en-US" sz="2000" dirty="0" smtClean="0"/>
              <a:t>may find many former Center </a:t>
            </a:r>
          </a:p>
          <a:p>
            <a:pPr>
              <a:buNone/>
            </a:pPr>
            <a:r>
              <a:rPr lang="en-US" sz="2000" dirty="0" smtClean="0"/>
              <a:t>Street School teachers and </a:t>
            </a:r>
          </a:p>
          <a:p>
            <a:pPr>
              <a:buNone/>
            </a:pPr>
            <a:r>
              <a:rPr lang="en-US" sz="2000" dirty="0" smtClean="0"/>
              <a:t>students who remember </a:t>
            </a:r>
          </a:p>
          <a:p>
            <a:pPr>
              <a:buNone/>
            </a:pPr>
            <a:r>
              <a:rPr lang="en-US" sz="2000" dirty="0" smtClean="0"/>
              <a:t>how exciting it was when the </a:t>
            </a:r>
          </a:p>
          <a:p>
            <a:pPr>
              <a:buNone/>
            </a:pPr>
            <a:r>
              <a:rPr lang="en-US" sz="2000" dirty="0" smtClean="0"/>
              <a:t>new, 1960 addition was </a:t>
            </a:r>
          </a:p>
          <a:p>
            <a:pPr>
              <a:buNone/>
            </a:pPr>
            <a:r>
              <a:rPr lang="en-US" sz="2000" dirty="0" smtClean="0"/>
              <a:t>completed.  Look at these</a:t>
            </a:r>
          </a:p>
          <a:p>
            <a:pPr>
              <a:buNone/>
            </a:pPr>
            <a:r>
              <a:rPr lang="en-US" sz="2000" dirty="0" smtClean="0"/>
              <a:t>photos – do you recognize </a:t>
            </a:r>
          </a:p>
          <a:p>
            <a:pPr>
              <a:buNone/>
            </a:pPr>
            <a:r>
              <a:rPr lang="en-US" sz="2000" dirty="0" smtClean="0"/>
              <a:t>where they were taken?  And </a:t>
            </a:r>
          </a:p>
          <a:p>
            <a:pPr>
              <a:buNone/>
            </a:pPr>
            <a:r>
              <a:rPr lang="en-US" sz="2000" dirty="0" smtClean="0"/>
              <a:t>do they look the same, </a:t>
            </a:r>
          </a:p>
          <a:p>
            <a:pPr>
              <a:buNone/>
            </a:pPr>
            <a:r>
              <a:rPr lang="en-US" sz="2000" dirty="0" smtClean="0"/>
              <a:t>similar, or different today? </a:t>
            </a:r>
            <a:endParaRPr lang="en-US" sz="2000" dirty="0"/>
          </a:p>
        </p:txBody>
      </p:sp>
      <p:pic>
        <p:nvPicPr>
          <p:cNvPr id="4" name="Picture 3" descr="Picture 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2514600" cy="2526996"/>
          </a:xfrm>
          <a:prstGeom prst="rect">
            <a:avLst/>
          </a:prstGeom>
        </p:spPr>
      </p:pic>
      <p:pic>
        <p:nvPicPr>
          <p:cNvPr id="5" name="Picture 4" descr="Picture 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143000"/>
            <a:ext cx="2514065" cy="2537460"/>
          </a:xfrm>
          <a:prstGeom prst="rect">
            <a:avLst/>
          </a:prstGeom>
        </p:spPr>
      </p:pic>
      <p:pic>
        <p:nvPicPr>
          <p:cNvPr id="6" name="Picture 5" descr="Picture 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200399"/>
            <a:ext cx="2514600" cy="2537917"/>
          </a:xfrm>
          <a:prstGeom prst="rect">
            <a:avLst/>
          </a:prstGeom>
        </p:spPr>
      </p:pic>
      <p:pic>
        <p:nvPicPr>
          <p:cNvPr id="7" name="Picture 6" descr="health su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1800" y="4191000"/>
            <a:ext cx="2454402" cy="2435213"/>
          </a:xfrm>
          <a:prstGeom prst="rect">
            <a:avLst/>
          </a:prstGeom>
        </p:spPr>
      </p:pic>
      <p:pic>
        <p:nvPicPr>
          <p:cNvPr id="8" name="Picture 7" descr="Picture 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4800600"/>
            <a:ext cx="1914490" cy="1875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1"/>
            <a:ext cx="8686800" cy="175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During the 1970's Dick </a:t>
            </a:r>
            <a:r>
              <a:rPr lang="en-US" sz="2000" dirty="0" err="1" smtClean="0"/>
              <a:t>Picolla</a:t>
            </a:r>
            <a:r>
              <a:rPr lang="en-US" sz="2000" dirty="0" smtClean="0"/>
              <a:t>, then Dorothy Perry, served as principal during a </a:t>
            </a:r>
          </a:p>
          <a:p>
            <a:pPr>
              <a:buNone/>
            </a:pPr>
            <a:r>
              <a:rPr lang="en-US" sz="2000" dirty="0" smtClean="0"/>
              <a:t>time when student enrollment began to drop.  Attempts were made to close </a:t>
            </a:r>
          </a:p>
          <a:p>
            <a:pPr>
              <a:buNone/>
            </a:pPr>
            <a:r>
              <a:rPr lang="en-US" sz="2000" dirty="0" smtClean="0"/>
              <a:t>down the school, but the neighborhood community fought these attempts and </a:t>
            </a:r>
          </a:p>
          <a:p>
            <a:pPr>
              <a:buNone/>
            </a:pPr>
            <a:r>
              <a:rPr lang="en-US" sz="2000" dirty="0" smtClean="0"/>
              <a:t>Center Street School persevered.  The attempts even continued into the 1980's. </a:t>
            </a:r>
            <a:endParaRPr lang="en-US" sz="2000" dirty="0"/>
          </a:p>
        </p:txBody>
      </p:sp>
      <p:pic>
        <p:nvPicPr>
          <p:cNvPr id="4" name="Picture 3" descr="dick picoll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86000"/>
            <a:ext cx="3581400" cy="4125632"/>
          </a:xfrm>
          <a:prstGeom prst="rect">
            <a:avLst/>
          </a:prstGeom>
        </p:spPr>
      </p:pic>
      <p:pic>
        <p:nvPicPr>
          <p:cNvPr id="6" name="Picture 5" descr="Lady '77 Center S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285647"/>
            <a:ext cx="2743200" cy="4063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1"/>
            <a:ext cx="8763000" cy="2667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Over the past 114 years, many traditions at Center Street School have </a:t>
            </a:r>
          </a:p>
          <a:p>
            <a:pPr>
              <a:buNone/>
            </a:pPr>
            <a:r>
              <a:rPr lang="en-US" sz="2000" dirty="0" smtClean="0"/>
              <a:t>survived, while others have faded into history.  For example, students today </a:t>
            </a:r>
          </a:p>
          <a:p>
            <a:pPr>
              <a:buNone/>
            </a:pPr>
            <a:r>
              <a:rPr lang="en-US" sz="2000" dirty="0" smtClean="0"/>
              <a:t>serve on Safety Patrol and take a year-end trip to Washington, D.C.  This </a:t>
            </a:r>
          </a:p>
          <a:p>
            <a:pPr>
              <a:buNone/>
            </a:pPr>
            <a:r>
              <a:rPr lang="en-US" sz="2000" dirty="0" smtClean="0"/>
              <a:t>tradition began in the 1930’s, with Safety </a:t>
            </a:r>
            <a:r>
              <a:rPr lang="en-US" sz="2000" dirty="0" err="1" smtClean="0"/>
              <a:t>Patrolers</a:t>
            </a:r>
            <a:r>
              <a:rPr lang="en-US" sz="2000" dirty="0" smtClean="0"/>
              <a:t> visiting the state capital in </a:t>
            </a:r>
          </a:p>
          <a:p>
            <a:pPr>
              <a:buNone/>
            </a:pPr>
            <a:r>
              <a:rPr lang="en-US" sz="2000" dirty="0" smtClean="0"/>
              <a:t>Albany every May.  Traditions which have long since vanished:  starting each </a:t>
            </a:r>
          </a:p>
          <a:p>
            <a:pPr>
              <a:buNone/>
            </a:pPr>
            <a:r>
              <a:rPr lang="en-US" sz="2000" dirty="0" smtClean="0"/>
              <a:t>school day with a bible reading, or the Lord’s prayer, and the school-wide </a:t>
            </a:r>
          </a:p>
          <a:p>
            <a:pPr>
              <a:buNone/>
            </a:pPr>
            <a:r>
              <a:rPr lang="en-US" sz="2000" dirty="0" smtClean="0"/>
              <a:t>decorating of a Christmas tree in the foyer of the 1960 building.</a:t>
            </a:r>
          </a:p>
        </p:txBody>
      </p:sp>
      <p:pic>
        <p:nvPicPr>
          <p:cNvPr id="4" name="Picture 3" descr="scan000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124200"/>
            <a:ext cx="396577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943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Safety Patrol trip to Albany in 1950</a:t>
            </a:r>
            <a:endParaRPr lang="en-US" dirty="0"/>
          </a:p>
        </p:txBody>
      </p:sp>
      <p:pic>
        <p:nvPicPr>
          <p:cNvPr id="6" name="Picture 5" descr="Picture 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124201"/>
            <a:ext cx="3276600" cy="25837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59436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Celebrating Christmas in 1981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14800"/>
            <a:ext cx="8610600" cy="2438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Mr. John Cook was hired in 1983 as the new Center Street School principal.  </a:t>
            </a:r>
          </a:p>
          <a:p>
            <a:pPr>
              <a:buNone/>
            </a:pPr>
            <a:r>
              <a:rPr lang="en-US" sz="2000" dirty="0" smtClean="0"/>
              <a:t>Over the next 26 years he would help to oversee both the 90th anniversary </a:t>
            </a:r>
          </a:p>
          <a:p>
            <a:pPr>
              <a:buNone/>
            </a:pPr>
            <a:r>
              <a:rPr lang="en-US" sz="2000" dirty="0" smtClean="0"/>
              <a:t>celebration of the school in 1985, as well as the 100th in 1995;  a yearlong </a:t>
            </a:r>
          </a:p>
          <a:p>
            <a:pPr>
              <a:buNone/>
            </a:pPr>
            <a:r>
              <a:rPr lang="en-US" sz="2000" dirty="0" smtClean="0"/>
              <a:t>renovation between 1989-1990 to remove asbestos from the 1897 </a:t>
            </a:r>
          </a:p>
          <a:p>
            <a:pPr>
              <a:buNone/>
            </a:pPr>
            <a:r>
              <a:rPr lang="en-US" sz="2000" dirty="0" smtClean="0"/>
              <a:t>building;  the fundraising for and building of several new school </a:t>
            </a:r>
          </a:p>
          <a:p>
            <a:pPr>
              <a:buNone/>
            </a:pPr>
            <a:r>
              <a:rPr lang="en-US" sz="2000" dirty="0" smtClean="0"/>
              <a:t>playgrounds;  and integration of computer technology into the classrooms. </a:t>
            </a:r>
            <a:endParaRPr lang="en-US" sz="2000" dirty="0"/>
          </a:p>
        </p:txBody>
      </p:sp>
      <p:pic>
        <p:nvPicPr>
          <p:cNvPr id="4" name="Picture 3" descr="Picture 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2819400" cy="2252870"/>
          </a:xfrm>
          <a:prstGeom prst="rect">
            <a:avLst/>
          </a:prstGeom>
        </p:spPr>
      </p:pic>
      <p:pic>
        <p:nvPicPr>
          <p:cNvPr id="5" name="Picture 4" descr="Picture 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1600200"/>
            <a:ext cx="2971800" cy="2329530"/>
          </a:xfrm>
          <a:prstGeom prst="rect">
            <a:avLst/>
          </a:prstGeom>
        </p:spPr>
      </p:pic>
      <p:pic>
        <p:nvPicPr>
          <p:cNvPr id="6" name="Picture 5" descr="Picture 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228600"/>
            <a:ext cx="2554986" cy="2041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1"/>
            <a:ext cx="8686800" cy="3200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	When Mr. Cook retired in 2010 after a remarkable 26 years as principal at our school, a new chapter in the story of Center Street School began with new principal Mrs. Coleen Lewis.  This is an exciting time in the history of Center Street School:  the 1897 building is celebrating its 114th year, and the 1960 building recently turned 50 years old and </a:t>
            </a:r>
            <a:r>
              <a:rPr lang="en-US" sz="2000" dirty="0" smtClean="0"/>
              <a:t>the </a:t>
            </a:r>
            <a:r>
              <a:rPr lang="en-US" sz="2000" dirty="0" smtClean="0"/>
              <a:t>time </a:t>
            </a:r>
            <a:r>
              <a:rPr lang="en-US" sz="2000" dirty="0" smtClean="0"/>
              <a:t>capsule was opened!  Center Street School is the longest serving school in the history of Oneonta.  It is a great place to learn, work, and play - and hopefully it will be here to celebrate its 200th birthday in 2095! </a:t>
            </a:r>
            <a:endParaRPr lang="en-US" sz="2000" dirty="0"/>
          </a:p>
        </p:txBody>
      </p:sp>
      <p:pic>
        <p:nvPicPr>
          <p:cNvPr id="4" name="Picture 3" descr="Picture 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429000"/>
            <a:ext cx="4191000" cy="3143250"/>
          </a:xfrm>
          <a:prstGeom prst="rect">
            <a:avLst/>
          </a:prstGeom>
        </p:spPr>
      </p:pic>
      <p:pic>
        <p:nvPicPr>
          <p:cNvPr id="5" name="Picture 4" descr="john co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379152"/>
            <a:ext cx="3810000" cy="3151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00600"/>
            <a:ext cx="8229600" cy="2590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200" dirty="0" smtClean="0">
                <a:latin typeface="+mn-lt"/>
              </a:rPr>
              <a:t>In April 1897 the village of Oneonta voted in favor of purchasing the land on the corner of Center Street and Central Avenue for the purpose of building a new school.  Construction of the new school began on June 2nd, and remarkably - in less than five months - Center Street School was open for the first day of classes on October 25</a:t>
            </a:r>
            <a:r>
              <a:rPr lang="en-US" sz="2200" baseline="30000" dirty="0" smtClean="0">
                <a:latin typeface="+mn-lt"/>
              </a:rPr>
              <a:t>th</a:t>
            </a:r>
            <a:r>
              <a:rPr lang="en-US" sz="2200" dirty="0" smtClean="0">
                <a:latin typeface="+mn-lt"/>
              </a:rPr>
              <a:t> 1897.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</p:txBody>
      </p:sp>
      <p:pic>
        <p:nvPicPr>
          <p:cNvPr id="2050" name="Picture 2" descr="C:\Documents and Settings\mparmerter\Desktop\old school\unknown post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33400"/>
            <a:ext cx="4138733" cy="2438400"/>
          </a:xfrm>
          <a:prstGeom prst="rect">
            <a:avLst/>
          </a:prstGeom>
          <a:noFill/>
        </p:spPr>
      </p:pic>
      <p:pic>
        <p:nvPicPr>
          <p:cNvPr id="2051" name="Picture 3" descr="C:\Documents and Settings\mparmerter\Desktop\old school\Picture 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752600"/>
            <a:ext cx="4296193" cy="2766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858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000" dirty="0" smtClean="0"/>
              <a:t>Center Street School looked very different when it was built 114 years ago.</a:t>
            </a:r>
          </a:p>
          <a:p>
            <a:pPr>
              <a:buNone/>
            </a:pPr>
            <a:r>
              <a:rPr lang="en-US" sz="2000" dirty="0" smtClean="0"/>
              <a:t>For example, it was surrounded by many trees which have since been</a:t>
            </a:r>
          </a:p>
          <a:p>
            <a:pPr>
              <a:buNone/>
            </a:pPr>
            <a:r>
              <a:rPr lang="en-US" sz="2000" dirty="0" smtClean="0"/>
              <a:t> removed, three houses stood where the 1960 addition now stands, the front</a:t>
            </a:r>
          </a:p>
          <a:p>
            <a:pPr>
              <a:buNone/>
            </a:pPr>
            <a:r>
              <a:rPr lang="en-US" sz="2000" dirty="0" smtClean="0"/>
              <a:t> of the school was often covered in green ivy, and the main entrance of the </a:t>
            </a:r>
          </a:p>
          <a:p>
            <a:pPr>
              <a:buNone/>
            </a:pPr>
            <a:r>
              <a:rPr lang="en-US" sz="2000" dirty="0" smtClean="0"/>
              <a:t>School (between the pillars) featured double doors and steps which have since </a:t>
            </a:r>
          </a:p>
          <a:p>
            <a:pPr>
              <a:buNone/>
            </a:pPr>
            <a:r>
              <a:rPr lang="en-US" sz="2000" dirty="0" smtClean="0"/>
              <a:t>been removed.</a:t>
            </a:r>
            <a:endParaRPr lang="en-US" sz="2000" dirty="0"/>
          </a:p>
        </p:txBody>
      </p:sp>
      <p:pic>
        <p:nvPicPr>
          <p:cNvPr id="3074" name="Picture 2" descr="C:\Documents and Settings\mparmerter\Desktop\old school\1915 postc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04800"/>
            <a:ext cx="6663847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1858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000" dirty="0" smtClean="0"/>
              <a:t>During this era, or period in time, it was typical for school principals to be</a:t>
            </a:r>
          </a:p>
          <a:p>
            <a:pPr>
              <a:buNone/>
            </a:pPr>
            <a:r>
              <a:rPr lang="en-US" sz="2000" dirty="0" smtClean="0"/>
              <a:t>women.  Center Street’s first principal was </a:t>
            </a:r>
            <a:r>
              <a:rPr lang="en-US" sz="2000" dirty="0"/>
              <a:t>L</a:t>
            </a:r>
            <a:r>
              <a:rPr lang="en-US" sz="2000" dirty="0" smtClean="0"/>
              <a:t>inda Mead.  It was also common </a:t>
            </a:r>
          </a:p>
          <a:p>
            <a:pPr>
              <a:buNone/>
            </a:pPr>
            <a:r>
              <a:rPr lang="en-US" sz="2000" dirty="0" smtClean="0"/>
              <a:t>for class sizes to be very high.  Pictured below is one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grade class from </a:t>
            </a:r>
          </a:p>
          <a:p>
            <a:pPr>
              <a:buNone/>
            </a:pPr>
            <a:r>
              <a:rPr lang="en-US" sz="2000" dirty="0" smtClean="0"/>
              <a:t>1898 made up of 60 students!  This picture was taken outside the Central </a:t>
            </a:r>
          </a:p>
          <a:p>
            <a:pPr>
              <a:buNone/>
            </a:pPr>
            <a:r>
              <a:rPr lang="en-US" sz="2000" dirty="0" smtClean="0"/>
              <a:t>Avenue entrance.  Notice the ornate, or fancy, window above the entrance, long </a:t>
            </a:r>
          </a:p>
          <a:p>
            <a:pPr>
              <a:buNone/>
            </a:pPr>
            <a:r>
              <a:rPr lang="en-US" sz="2000" dirty="0" smtClean="0"/>
              <a:t>since replaced by the awning which is there today.</a:t>
            </a:r>
            <a:endParaRPr lang="en-US" sz="2000" dirty="0"/>
          </a:p>
        </p:txBody>
      </p:sp>
      <p:pic>
        <p:nvPicPr>
          <p:cNvPr id="4098" name="Picture 2" descr="C:\Documents and Settings\mparmerter\Desktop\old school\Picture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0"/>
            <a:ext cx="8703673" cy="3765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9351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2000" dirty="0" smtClean="0"/>
              <a:t>In 1906 Center Street School also became a teacher training school as part of </a:t>
            </a:r>
          </a:p>
          <a:p>
            <a:pPr>
              <a:buNone/>
            </a:pPr>
            <a:r>
              <a:rPr lang="en-US" sz="2000" dirty="0" smtClean="0"/>
              <a:t>the Oneonta State Normal School, which would later become the  State </a:t>
            </a:r>
          </a:p>
          <a:p>
            <a:pPr>
              <a:buNone/>
            </a:pPr>
            <a:r>
              <a:rPr lang="en-US" sz="2000" dirty="0" smtClean="0"/>
              <a:t>University College at Oneonta.  Now teachers had to teach student teachers as </a:t>
            </a:r>
          </a:p>
          <a:p>
            <a:pPr>
              <a:buNone/>
            </a:pPr>
            <a:r>
              <a:rPr lang="en-US" sz="2000" dirty="0" smtClean="0"/>
              <a:t>well as  students.  The new principal in 1906 was young Addie Hatfield, who was </a:t>
            </a:r>
          </a:p>
          <a:p>
            <a:pPr>
              <a:buNone/>
            </a:pPr>
            <a:r>
              <a:rPr lang="en-US" sz="2000" dirty="0" smtClean="0"/>
              <a:t>later replaced by Estella Matteson, who also taught, from 1914-1933.</a:t>
            </a:r>
            <a:endParaRPr lang="en-US" sz="2000" dirty="0"/>
          </a:p>
        </p:txBody>
      </p:sp>
      <p:pic>
        <p:nvPicPr>
          <p:cNvPr id="5122" name="Picture 2" descr="C:\Documents and Settings\mparmerter\Desktop\old school\Picture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228600"/>
            <a:ext cx="2971800" cy="3877805"/>
          </a:xfrm>
          <a:prstGeom prst="rect">
            <a:avLst/>
          </a:prstGeom>
          <a:noFill/>
        </p:spPr>
      </p:pic>
      <p:pic>
        <p:nvPicPr>
          <p:cNvPr id="5123" name="Picture 3" descr="C:\Documents and Settings\mparmerter\Desktop\principals\Estella Matte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8600"/>
            <a:ext cx="3106615" cy="36274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00600" y="3886200"/>
            <a:ext cx="369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Principal &amp; teacher Estella </a:t>
            </a:r>
            <a:r>
              <a:rPr lang="en-US" dirty="0"/>
              <a:t>M</a:t>
            </a:r>
            <a:r>
              <a:rPr lang="en-US" dirty="0" smtClean="0"/>
              <a:t>atteson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1706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dirty="0" smtClean="0"/>
              <a:t>Pictured below is a class from 1927.  During this era, all Center Street School </a:t>
            </a:r>
          </a:p>
          <a:p>
            <a:pPr>
              <a:buNone/>
            </a:pPr>
            <a:r>
              <a:rPr lang="en-US" sz="2000" dirty="0" smtClean="0"/>
              <a:t>students walked to school as there were no buses, would walk back home for</a:t>
            </a:r>
          </a:p>
          <a:p>
            <a:pPr>
              <a:buNone/>
            </a:pPr>
            <a:r>
              <a:rPr lang="en-US" sz="2000" dirty="0" smtClean="0"/>
              <a:t> lunch as there was also no cafeteria, then would walk back to school for </a:t>
            </a:r>
          </a:p>
          <a:p>
            <a:pPr>
              <a:buNone/>
            </a:pPr>
            <a:r>
              <a:rPr lang="en-US" sz="2000" dirty="0" smtClean="0"/>
              <a:t>afternoon classes,  and at the end of the school day walk themselves back </a:t>
            </a:r>
          </a:p>
          <a:p>
            <a:pPr>
              <a:buNone/>
            </a:pPr>
            <a:r>
              <a:rPr lang="en-US" sz="2000" dirty="0" smtClean="0"/>
              <a:t>home again!</a:t>
            </a:r>
            <a:endParaRPr lang="en-US" sz="2000" dirty="0"/>
          </a:p>
        </p:txBody>
      </p:sp>
      <p:pic>
        <p:nvPicPr>
          <p:cNvPr id="6146" name="Picture 2" descr="C:\Documents and Settings\mparmerter\Desktop\old school\Picture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86000"/>
            <a:ext cx="6818886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981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In 1933 </a:t>
            </a:r>
            <a:r>
              <a:rPr lang="en-US" sz="2000" dirty="0" err="1" smtClean="0"/>
              <a:t>Bugbee</a:t>
            </a:r>
            <a:r>
              <a:rPr lang="en-US" sz="2000" dirty="0" smtClean="0"/>
              <a:t> School was built and Center Street School was no longer a </a:t>
            </a:r>
          </a:p>
          <a:p>
            <a:pPr>
              <a:buNone/>
            </a:pPr>
            <a:r>
              <a:rPr lang="en-US" sz="2000" dirty="0" smtClean="0"/>
              <a:t>teacher training school.  “The Old Gang,” a group of seven women who were</a:t>
            </a:r>
          </a:p>
          <a:p>
            <a:pPr>
              <a:buNone/>
            </a:pPr>
            <a:r>
              <a:rPr lang="en-US" sz="2000" dirty="0" smtClean="0"/>
              <a:t> the entire teaching staff at Center Street School for 17 years, all retired and </a:t>
            </a:r>
          </a:p>
          <a:p>
            <a:pPr>
              <a:buNone/>
            </a:pPr>
            <a:r>
              <a:rPr lang="en-US" sz="2000" dirty="0"/>
              <a:t>w</a:t>
            </a:r>
            <a:r>
              <a:rPr lang="en-US" sz="2000" dirty="0" smtClean="0"/>
              <a:t>ere replaced by an entirely new staff of teachers led by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grade teacher </a:t>
            </a:r>
          </a:p>
          <a:p>
            <a:pPr>
              <a:buNone/>
            </a:pPr>
            <a:r>
              <a:rPr lang="en-US" sz="2000" dirty="0" smtClean="0"/>
              <a:t>and new principal Ava Hall.  </a:t>
            </a:r>
            <a:endParaRPr lang="en-US" sz="2000" dirty="0"/>
          </a:p>
        </p:txBody>
      </p:sp>
      <p:pic>
        <p:nvPicPr>
          <p:cNvPr id="7170" name="Picture 2" descr="C:\Documents and Settings\mparmerter\Desktop\old school\Picture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85800"/>
            <a:ext cx="6934200" cy="40550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0400" y="228600"/>
            <a:ext cx="276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Old Gang,” 1916-1933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1"/>
            <a:ext cx="8686800" cy="3124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During Ava Hall's 20 years as principal at Center Street School, she was also a </a:t>
            </a:r>
          </a:p>
          <a:p>
            <a:pPr>
              <a:buNone/>
            </a:pPr>
            <a:r>
              <a:rPr lang="en-US" sz="2000" dirty="0" smtClean="0"/>
              <a:t>popular 3rd grade teacher, although a visit to her principal's office often </a:t>
            </a:r>
          </a:p>
          <a:p>
            <a:pPr>
              <a:buNone/>
            </a:pPr>
            <a:r>
              <a:rPr lang="en-US" sz="2000" dirty="0" smtClean="0"/>
              <a:t>resulted in being rapped on the knuckles by her ruler!  This time period saw a </a:t>
            </a:r>
          </a:p>
          <a:p>
            <a:pPr>
              <a:buNone/>
            </a:pPr>
            <a:r>
              <a:rPr lang="en-US" sz="2000" dirty="0" smtClean="0"/>
              <a:t>growing increase in student enrollment, which peaked in the 1950's with 350 </a:t>
            </a:r>
          </a:p>
          <a:p>
            <a:pPr>
              <a:buNone/>
            </a:pPr>
            <a:r>
              <a:rPr lang="en-US" sz="2000" dirty="0" smtClean="0"/>
              <a:t>students.  Assembly programs once held in the 3rd floor auditorium were </a:t>
            </a:r>
          </a:p>
          <a:p>
            <a:pPr>
              <a:buNone/>
            </a:pPr>
            <a:r>
              <a:rPr lang="en-US" sz="2000" dirty="0" smtClean="0"/>
              <a:t>moved to a stairwell area as the 3rd floor was converted to classroom space, </a:t>
            </a:r>
          </a:p>
          <a:p>
            <a:pPr>
              <a:buNone/>
            </a:pPr>
            <a:r>
              <a:rPr lang="en-US" sz="2000" dirty="0" smtClean="0"/>
              <a:t>and music classes as well as physical education were held in the basement </a:t>
            </a:r>
          </a:p>
          <a:p>
            <a:pPr>
              <a:buNone/>
            </a:pPr>
            <a:r>
              <a:rPr lang="en-US" sz="2000" dirty="0" smtClean="0"/>
              <a:t>boiler room!</a:t>
            </a:r>
            <a:endParaRPr lang="en-US" sz="2000" dirty="0"/>
          </a:p>
        </p:txBody>
      </p:sp>
      <p:pic>
        <p:nvPicPr>
          <p:cNvPr id="4" name="Picture 3" descr="55 yearbook p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3124200"/>
            <a:ext cx="5257800" cy="3218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6488668"/>
            <a:ext cx="571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floor auditorium in 1954, where classrooms now reside.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14800"/>
            <a:ext cx="8686800" cy="2514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Ava Hall retired in 1953, to be replaced by </a:t>
            </a:r>
            <a:r>
              <a:rPr lang="en-US" sz="2000" dirty="0" err="1" smtClean="0"/>
              <a:t>Erle</a:t>
            </a:r>
            <a:r>
              <a:rPr lang="en-US" sz="2000" dirty="0" smtClean="0"/>
              <a:t> Smith, the first man to ever be </a:t>
            </a:r>
          </a:p>
          <a:p>
            <a:pPr>
              <a:buNone/>
            </a:pPr>
            <a:r>
              <a:rPr lang="en-US" sz="2000" dirty="0" smtClean="0"/>
              <a:t>named an elementary school principal in Oneonta.  He became known for </a:t>
            </a:r>
          </a:p>
          <a:p>
            <a:pPr>
              <a:buNone/>
            </a:pPr>
            <a:r>
              <a:rPr lang="en-US" sz="2000" dirty="0" smtClean="0"/>
              <a:t>teaching dance lessons to the 6th graders every Friday.  Two years later, longtime </a:t>
            </a:r>
          </a:p>
          <a:p>
            <a:pPr>
              <a:buNone/>
            </a:pPr>
            <a:r>
              <a:rPr lang="en-US" sz="2000" dirty="0" smtClean="0"/>
              <a:t>1st grade teacher Lucile Houck became principal, and would remain so for almost </a:t>
            </a:r>
          </a:p>
          <a:p>
            <a:pPr>
              <a:buNone/>
            </a:pPr>
            <a:r>
              <a:rPr lang="en-US" sz="2000" dirty="0" smtClean="0"/>
              <a:t>20 years.  Known for being short but stern, Houck ultimately worked as a teacher </a:t>
            </a:r>
          </a:p>
          <a:p>
            <a:pPr>
              <a:buNone/>
            </a:pPr>
            <a:r>
              <a:rPr lang="en-US" sz="2000" dirty="0" smtClean="0"/>
              <a:t>and principal at Center Street School from 1933-1972 - that's almost 40 years!</a:t>
            </a:r>
            <a:endParaRPr lang="en-US" sz="2000" dirty="0"/>
          </a:p>
        </p:txBody>
      </p:sp>
      <p:pic>
        <p:nvPicPr>
          <p:cNvPr id="1026" name="Picture 2" descr="C:\Documents and Settings\mparmerter\Desktop\old school\scan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81000"/>
            <a:ext cx="2286000" cy="3415124"/>
          </a:xfrm>
          <a:prstGeom prst="rect">
            <a:avLst/>
          </a:prstGeom>
          <a:noFill/>
        </p:spPr>
      </p:pic>
      <p:pic>
        <p:nvPicPr>
          <p:cNvPr id="4" name="Picture 3" descr="ava h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81000"/>
            <a:ext cx="2362200" cy="3400401"/>
          </a:xfrm>
          <a:prstGeom prst="rect">
            <a:avLst/>
          </a:prstGeom>
        </p:spPr>
      </p:pic>
      <p:pic>
        <p:nvPicPr>
          <p:cNvPr id="5" name="Picture 4" descr="Lucille Houc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381000"/>
            <a:ext cx="3497580" cy="3414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1025</Words>
  <Application>Microsoft Office PowerPoint</Application>
  <PresentationFormat>On-screen Show (4:3)</PresentationFormat>
  <Paragraphs>86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The History of  Center Street School</vt:lpstr>
      <vt:lpstr>In April 1897 the village of Oneonta voted in favor of purchasing the land on the corner of Center Street and Central Avenue for the purpose of building a new school.  Construction of the new school began on June 2nd, and remarkably - in less than five months - Center Street School was open for the first day of classes on October 25th 1897.     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Oneonta City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 Center Street School</dc:title>
  <dc:creator>Admin</dc:creator>
  <cp:lastModifiedBy>Admin</cp:lastModifiedBy>
  <cp:revision>57</cp:revision>
  <dcterms:created xsi:type="dcterms:W3CDTF">2010-02-14T14:46:47Z</dcterms:created>
  <dcterms:modified xsi:type="dcterms:W3CDTF">2011-01-07T17:04:38Z</dcterms:modified>
</cp:coreProperties>
</file>